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70" r:id="rId4"/>
    <p:sldId id="271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92" r:id="rId17"/>
    <p:sldId id="290" r:id="rId18"/>
    <p:sldId id="266" r:id="rId19"/>
    <p:sldId id="289" r:id="rId20"/>
    <p:sldId id="268" r:id="rId21"/>
    <p:sldId id="269" r:id="rId22"/>
    <p:sldId id="291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400" y="6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F83BF1-9F7E-407E-B3D0-5CD52B586E93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14CF08-BB16-42EA-9F4E-066E90194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/>
              <a:t>the 13</a:t>
            </a:r>
            <a:r>
              <a:rPr lang="en-GB" i="1" baseline="30000" dirty="0"/>
              <a:t>th</a:t>
            </a:r>
            <a:r>
              <a:rPr lang="en-GB" i="1" dirty="0"/>
              <a:t> Conference of Southern Africa Association for Educational Assessment (SAAEA)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GB" sz="2700" dirty="0"/>
              <a:t>Cyprian </a:t>
            </a:r>
            <a:r>
              <a:rPr lang="en-GB" sz="2700" dirty="0" err="1" smtClean="0"/>
              <a:t>Cele</a:t>
            </a:r>
            <a:r>
              <a:rPr lang="en-US" dirty="0"/>
              <a:t/>
            </a:r>
            <a:br>
              <a:rPr lang="en-US" dirty="0"/>
            </a:br>
            <a:r>
              <a:rPr lang="en-GB" sz="1800" i="1" dirty="0"/>
              <a:t>May 21, 2019, Gaborone, Botswana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Written papers (free response or selection)</a:t>
            </a:r>
          </a:p>
          <a:p>
            <a:r>
              <a:rPr lang="en-US" dirty="0"/>
              <a:t>Practical</a:t>
            </a:r>
          </a:p>
          <a:p>
            <a:r>
              <a:rPr lang="en-US" dirty="0"/>
              <a:t>Coursework</a:t>
            </a:r>
          </a:p>
          <a:p>
            <a:r>
              <a:rPr lang="en-US" dirty="0"/>
              <a:t>Projects</a:t>
            </a:r>
          </a:p>
          <a:p>
            <a:r>
              <a:rPr lang="en-US" dirty="0"/>
              <a:t>Portfolio </a:t>
            </a:r>
          </a:p>
          <a:p>
            <a:r>
              <a:rPr lang="en-US" dirty="0"/>
              <a:t>Assessment on a continuous basis being advocated more and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All the work done by a learner is processed to obtain </a:t>
            </a:r>
            <a:r>
              <a:rPr lang="en-US" b="1" dirty="0"/>
              <a:t>scores</a:t>
            </a:r>
          </a:p>
          <a:p>
            <a:r>
              <a:rPr lang="en-US" dirty="0"/>
              <a:t>Scores may be raw marks or IRT scales</a:t>
            </a:r>
          </a:p>
          <a:p>
            <a:r>
              <a:rPr lang="en-US" dirty="0"/>
              <a:t>Scores converted to grades or proficiency levels according to rules</a:t>
            </a:r>
          </a:p>
          <a:p>
            <a:r>
              <a:rPr lang="en-US" dirty="0"/>
              <a:t>Grades in different subjects are combined to obtain a division/Some have no divisions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COMMUNICATING TO STAKEHOLDERS AND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Individual performance is reported through the school, at subject level and overall or specified level</a:t>
            </a:r>
          </a:p>
          <a:p>
            <a:r>
              <a:rPr lang="en-US" dirty="0"/>
              <a:t>Percentages are computed </a:t>
            </a:r>
          </a:p>
          <a:p>
            <a:pPr lvl="1"/>
            <a:r>
              <a:rPr lang="en-US" dirty="0"/>
              <a:t>Subject level</a:t>
            </a:r>
          </a:p>
          <a:p>
            <a:pPr lvl="1"/>
            <a:r>
              <a:rPr lang="en-US" dirty="0"/>
              <a:t>Gender</a:t>
            </a:r>
          </a:p>
          <a:p>
            <a:pPr lvl="1"/>
            <a:r>
              <a:rPr lang="en-US" dirty="0"/>
              <a:t>District/region</a:t>
            </a:r>
          </a:p>
          <a:p>
            <a:r>
              <a:rPr lang="en-US" dirty="0"/>
              <a:t>Qualitative reports on performance of learners</a:t>
            </a:r>
          </a:p>
          <a:p>
            <a:r>
              <a:rPr lang="en-US" dirty="0"/>
              <a:t>Statistical analysis of item performance</a:t>
            </a:r>
          </a:p>
          <a:p>
            <a:r>
              <a:rPr lang="en-US" dirty="0"/>
              <a:t>Comparisons with previous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Examples</a:t>
            </a:r>
          </a:p>
          <a:p>
            <a:pPr lvl="1"/>
            <a:r>
              <a:rPr lang="en-GB" dirty="0"/>
              <a:t>Lesotho National Assessment of Educational Progress (LNAEP)</a:t>
            </a:r>
          </a:p>
          <a:p>
            <a:pPr lvl="1"/>
            <a:r>
              <a:rPr lang="en-GB" dirty="0"/>
              <a:t> National Assessment of Progress in Education (NAPE) in Uganda.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Southern and Eastern Africa Consortium for Monitoring Educational Quality (SACMEQ), </a:t>
            </a:r>
          </a:p>
          <a:p>
            <a:r>
              <a:rPr lang="en-GB" dirty="0"/>
              <a:t>Monitoring of Learning Achievement (MLA)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Progress in International Reading Literacy Study (PIRLS) </a:t>
            </a:r>
          </a:p>
          <a:p>
            <a:r>
              <a:rPr lang="en-GB" dirty="0"/>
              <a:t>Trends in International Mathematics and Science Studies (TIMSS).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STUDY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Reporting </a:t>
            </a:r>
            <a:r>
              <a:rPr lang="en-US" dirty="0" smtClean="0"/>
              <a:t>achievement at system level</a:t>
            </a:r>
            <a:endParaRPr lang="en-US" dirty="0"/>
          </a:p>
          <a:p>
            <a:r>
              <a:rPr lang="en-US" dirty="0"/>
              <a:t>Evaluating program</a:t>
            </a:r>
          </a:p>
          <a:p>
            <a:r>
              <a:rPr lang="en-US" dirty="0"/>
              <a:t>International/regional comparisons</a:t>
            </a:r>
          </a:p>
          <a:p>
            <a:r>
              <a:rPr lang="en-US" dirty="0"/>
              <a:t>Trend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Few subjects per cycle, often one or two</a:t>
            </a:r>
          </a:p>
          <a:p>
            <a:pPr lvl="1"/>
            <a:r>
              <a:rPr lang="en-US" dirty="0"/>
              <a:t>Literacy and Numeracy have often been studied</a:t>
            </a:r>
          </a:p>
          <a:p>
            <a:r>
              <a:rPr lang="en-US" dirty="0"/>
              <a:t>Often written and questionnaire</a:t>
            </a:r>
          </a:p>
          <a:p>
            <a:r>
              <a:rPr lang="en-US" dirty="0"/>
              <a:t>Selection and supply type items (emphasizing HOTs)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learning level is decided on, </a:t>
            </a:r>
            <a:r>
              <a:rPr lang="en-US" dirty="0" err="1"/>
              <a:t>eg</a:t>
            </a:r>
            <a:r>
              <a:rPr lang="en-US" dirty="0"/>
              <a:t> Standard Four</a:t>
            </a:r>
          </a:p>
          <a:p>
            <a:r>
              <a:rPr lang="en-US" dirty="0"/>
              <a:t>Representative Sample is obtained</a:t>
            </a:r>
          </a:p>
          <a:p>
            <a:r>
              <a:rPr lang="en-US" dirty="0"/>
              <a:t>With IRT application, large sample is required </a:t>
            </a:r>
          </a:p>
          <a:p>
            <a:r>
              <a:rPr lang="en-US" dirty="0"/>
              <a:t>Content agreed upon. Regional or international not targeting a particular curriculum (may be compromise)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Responses coded</a:t>
            </a:r>
          </a:p>
          <a:p>
            <a:pPr lvl="1"/>
            <a:r>
              <a:rPr lang="en-US" dirty="0"/>
              <a:t>Coded responses show weaknesses and strengths displayed by learners</a:t>
            </a:r>
          </a:p>
          <a:p>
            <a:r>
              <a:rPr lang="en-US" dirty="0"/>
              <a:t>Scores (IRT) obtained from the codes</a:t>
            </a:r>
          </a:p>
          <a:p>
            <a:r>
              <a:rPr lang="en-US" dirty="0"/>
              <a:t>Statistical analysis showing</a:t>
            </a:r>
          </a:p>
          <a:p>
            <a:pPr lvl="1"/>
            <a:r>
              <a:rPr lang="en-US" dirty="0"/>
              <a:t>Overall performance</a:t>
            </a:r>
          </a:p>
          <a:p>
            <a:pPr lvl="1"/>
            <a:r>
              <a:rPr lang="en-US" dirty="0"/>
              <a:t>Subgroup performance</a:t>
            </a:r>
          </a:p>
          <a:p>
            <a:r>
              <a:rPr lang="en-US" dirty="0"/>
              <a:t>Comparisons: </a:t>
            </a:r>
            <a:endParaRPr lang="en-US" dirty="0" smtClean="0"/>
          </a:p>
          <a:p>
            <a:pPr lvl="1"/>
            <a:r>
              <a:rPr lang="en-US" dirty="0" smtClean="0"/>
              <a:t>regional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international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trend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EMPHASISED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Decisions driven by research and assessment information</a:t>
            </a:r>
          </a:p>
          <a:p>
            <a:r>
              <a:rPr lang="en-GB" dirty="0" smtClean="0"/>
              <a:t>Strengthening cooperation and harmonisation</a:t>
            </a:r>
          </a:p>
          <a:p>
            <a:r>
              <a:rPr lang="en-GB" dirty="0" smtClean="0"/>
              <a:t>Rising cost of assessment</a:t>
            </a:r>
          </a:p>
          <a:p>
            <a:r>
              <a:rPr lang="en-GB" dirty="0" smtClean="0"/>
              <a:t>Quality to back up quantity</a:t>
            </a:r>
          </a:p>
          <a:p>
            <a:r>
              <a:rPr lang="en-GB" dirty="0" smtClean="0"/>
              <a:t>Possibilities in assessment for educational quality</a:t>
            </a:r>
          </a:p>
          <a:p>
            <a:r>
              <a:rPr lang="en-GB" dirty="0" smtClean="0"/>
              <a:t>Outcome: Implementable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32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Scores (IRT) obtained from the codes</a:t>
            </a:r>
          </a:p>
          <a:p>
            <a:r>
              <a:rPr lang="en-US" dirty="0"/>
              <a:t>Statistical analysis showing</a:t>
            </a:r>
          </a:p>
          <a:p>
            <a:pPr lvl="1"/>
            <a:r>
              <a:rPr lang="en-US" dirty="0"/>
              <a:t>Overall performance</a:t>
            </a:r>
          </a:p>
          <a:p>
            <a:pPr lvl="1"/>
            <a:r>
              <a:rPr lang="en-US" dirty="0"/>
              <a:t>Subgroup performance</a:t>
            </a:r>
          </a:p>
          <a:p>
            <a:r>
              <a:rPr lang="en-US" dirty="0"/>
              <a:t>Comparisons: regional, international, trend</a:t>
            </a:r>
          </a:p>
          <a:p>
            <a:r>
              <a:rPr lang="en-US" dirty="0"/>
              <a:t>Profile of learners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THE PROCESS AND PRODUCT HELP 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improving instruction and learning</a:t>
            </a:r>
          </a:p>
          <a:p>
            <a:r>
              <a:rPr lang="en-US" dirty="0"/>
              <a:t>making accountability decisions</a:t>
            </a:r>
          </a:p>
          <a:p>
            <a:r>
              <a:rPr lang="en-US" dirty="0"/>
              <a:t>fostering equity and inclusivity</a:t>
            </a:r>
          </a:p>
          <a:p>
            <a:endParaRPr lang="en-US" dirty="0"/>
          </a:p>
          <a:p>
            <a:r>
              <a:rPr lang="en-US" dirty="0"/>
              <a:t>This presentation will concentrate on these themes</a:t>
            </a:r>
          </a:p>
          <a:p>
            <a:endParaRPr lang="en-US" dirty="0"/>
          </a:p>
          <a:p>
            <a:r>
              <a:rPr lang="en-US" dirty="0"/>
              <a:t>RESERVATIONS ON RELIABILITY AND VALIDITY ASSUMED NON-EXISTENT, otherwise press ‘HOME’ on the GPS.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 am asking questions.</a:t>
            </a:r>
          </a:p>
          <a:p>
            <a:r>
              <a:rPr lang="en-US" dirty="0"/>
              <a:t>Questions point to what I do not know and would be happy to listen to papers and discussions covering them.</a:t>
            </a:r>
          </a:p>
          <a:p>
            <a:pPr lvl="1"/>
            <a:r>
              <a:rPr lang="en-US" dirty="0"/>
              <a:t>There may be more important questions you have addressed</a:t>
            </a:r>
          </a:p>
          <a:p>
            <a:r>
              <a:rPr lang="en-US" dirty="0"/>
              <a:t>Papers and discussions will show us</a:t>
            </a:r>
          </a:p>
          <a:p>
            <a:pPr lvl="1"/>
            <a:r>
              <a:rPr lang="en-US" dirty="0"/>
              <a:t>the extent to which we have used assessment reports</a:t>
            </a:r>
          </a:p>
          <a:p>
            <a:pPr lvl="1"/>
            <a:r>
              <a:rPr lang="en-US" dirty="0"/>
              <a:t>whether we should package our feedback differently?</a:t>
            </a:r>
          </a:p>
          <a:p>
            <a:pPr lvl="1"/>
            <a:r>
              <a:rPr lang="en-US" dirty="0"/>
              <a:t>research done but not harnessed</a:t>
            </a:r>
          </a:p>
          <a:p>
            <a:pPr lvl="1"/>
            <a:r>
              <a:rPr lang="en-US" dirty="0"/>
              <a:t>other issues on use of information from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INTERNAL ASSESSMENT AND LEARNING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may have papers documenting how teachers use internal assessment to improve on their teaching strategies in order to improve learning. </a:t>
            </a:r>
          </a:p>
          <a:p>
            <a:r>
              <a:rPr lang="en-US" dirty="0"/>
              <a:t>How do the teachers </a:t>
            </a:r>
            <a:r>
              <a:rPr lang="en-US" dirty="0" err="1"/>
              <a:t>analyse</a:t>
            </a:r>
            <a:r>
              <a:rPr lang="en-US" dirty="0"/>
              <a:t> learner responses to sieve instructional improvement points?</a:t>
            </a:r>
          </a:p>
          <a:p>
            <a:r>
              <a:rPr lang="en-US" dirty="0"/>
              <a:t>How is this practice enforced at school level?</a:t>
            </a:r>
          </a:p>
          <a:p>
            <a:r>
              <a:rPr lang="en-US" dirty="0"/>
              <a:t>Could teachers be supported better on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EXTERNAL EXAMINATION REPORTS TO SUPPORT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the reports reach schools</a:t>
            </a:r>
          </a:p>
          <a:p>
            <a:pPr lvl="1"/>
            <a:r>
              <a:rPr lang="en-US" dirty="0"/>
              <a:t>managers</a:t>
            </a:r>
          </a:p>
          <a:p>
            <a:pPr lvl="1"/>
            <a:r>
              <a:rPr lang="en-US" dirty="0"/>
              <a:t>heads of departments</a:t>
            </a:r>
          </a:p>
          <a:p>
            <a:pPr lvl="1"/>
            <a:r>
              <a:rPr lang="en-US" dirty="0"/>
              <a:t>classroom teachers</a:t>
            </a:r>
          </a:p>
          <a:p>
            <a:r>
              <a:rPr lang="en-US" dirty="0"/>
              <a:t>Are the reports understood?</a:t>
            </a:r>
          </a:p>
          <a:p>
            <a:r>
              <a:rPr lang="en-US" dirty="0"/>
              <a:t>How is the information used to improve teaching and learning?</a:t>
            </a:r>
          </a:p>
          <a:p>
            <a:r>
              <a:rPr lang="en-US" dirty="0"/>
              <a:t>Is the tail wagging the dog: teaching to the test?</a:t>
            </a:r>
          </a:p>
          <a:p>
            <a:r>
              <a:rPr lang="en-US" dirty="0"/>
              <a:t>Are the reports found adequate or improvement is needed?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±)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USE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is disaggregated data being used for instructional purposes: gender, region, etc.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Observed: 15-9 +5 -3;    15- (9+5) -3</a:t>
            </a:r>
          </a:p>
          <a:p>
            <a:r>
              <a:rPr lang="en-US" dirty="0"/>
              <a:t>Anything more from the massive data?</a:t>
            </a:r>
          </a:p>
          <a:p>
            <a:r>
              <a:rPr lang="en-US" dirty="0"/>
              <a:t>Use of ICT to provide item level information: costs </a:t>
            </a:r>
            <a:r>
              <a:rPr lang="en-US" dirty="0" err="1"/>
              <a:t>vs</a:t>
            </a:r>
            <a:r>
              <a:rPr lang="en-US" dirty="0"/>
              <a:t> value?</a:t>
            </a:r>
          </a:p>
          <a:p>
            <a:r>
              <a:rPr lang="en-US" dirty="0"/>
              <a:t>Do teachers sieve their instructional deficiencies from the examination results?</a:t>
            </a:r>
          </a:p>
          <a:p>
            <a:r>
              <a:rPr lang="en-US" dirty="0"/>
              <a:t>Are there effective instructional strategies out there?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STUDIES (exams 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 sampled learners do their best – low-staked?</a:t>
            </a:r>
          </a:p>
          <a:p>
            <a:r>
              <a:rPr lang="en-US" dirty="0"/>
              <a:t>Do reports reach all, including ones not sampled?</a:t>
            </a:r>
          </a:p>
          <a:p>
            <a:r>
              <a:rPr lang="en-US" dirty="0"/>
              <a:t>Are the results used for instructional improvement?</a:t>
            </a:r>
          </a:p>
          <a:p>
            <a:r>
              <a:rPr lang="en-US" dirty="0"/>
              <a:t>Reforms stimulated by these studies.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ACCOUNTABILITY AND LEARNING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Accountability is about value for money.</a:t>
            </a:r>
          </a:p>
          <a:p>
            <a:r>
              <a:rPr lang="en-US" dirty="0"/>
              <a:t>Praise/reward if performance is good; otherwise punish</a:t>
            </a:r>
          </a:p>
          <a:p>
            <a:r>
              <a:rPr lang="en-US" dirty="0"/>
              <a:t>Teacher in the frontline. </a:t>
            </a:r>
          </a:p>
          <a:p>
            <a:pPr lvl="1"/>
            <a:r>
              <a:rPr lang="en-US" dirty="0"/>
              <a:t>Can she explain poor performance?</a:t>
            </a:r>
          </a:p>
          <a:p>
            <a:r>
              <a:rPr lang="en-US" dirty="0"/>
              <a:t>School manager oversees the teacher?</a:t>
            </a:r>
          </a:p>
          <a:p>
            <a:r>
              <a:rPr lang="en-US" dirty="0"/>
              <a:t>Should learner performance be part of performance contracting?</a:t>
            </a:r>
          </a:p>
          <a:p>
            <a:r>
              <a:rPr lang="en-US" dirty="0" smtClean="0"/>
              <a:t>At what level should we draw the accountability line?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ACCOUNTABILITY FOR LEARNING IMPROVEMENT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r>
              <a:rPr lang="en-US" dirty="0" smtClean="0"/>
              <a:t>Are </a:t>
            </a:r>
            <a:r>
              <a:rPr lang="en-US" dirty="0"/>
              <a:t>assessment reports enough </a:t>
            </a:r>
            <a:r>
              <a:rPr lang="en-US" dirty="0" smtClean="0"/>
              <a:t>for </a:t>
            </a:r>
            <a:r>
              <a:rPr lang="en-US" dirty="0"/>
              <a:t>making accountability </a:t>
            </a:r>
            <a:r>
              <a:rPr lang="en-US" dirty="0" smtClean="0"/>
              <a:t>decisions?</a:t>
            </a:r>
            <a:endParaRPr lang="en-US" dirty="0"/>
          </a:p>
          <a:p>
            <a:endParaRPr lang="en-US" dirty="0"/>
          </a:p>
          <a:p>
            <a:r>
              <a:rPr lang="en-US" dirty="0"/>
              <a:t>Instances of application of accountability to drive the quality of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What </a:t>
            </a:r>
            <a:r>
              <a:rPr lang="en-US" dirty="0"/>
              <a:t>benefits/challenges have been encountered in applying accountability?</a:t>
            </a:r>
          </a:p>
          <a:p>
            <a:endParaRPr lang="en-US" dirty="0"/>
          </a:p>
          <a:p>
            <a:r>
              <a:rPr lang="en-US" dirty="0"/>
              <a:t>Does accountability have an impact on school based scores? – Any survival tactics?</a:t>
            </a:r>
          </a:p>
          <a:p>
            <a:r>
              <a:rPr lang="en-US" dirty="0"/>
              <a:t>Are there ways of applying accountability with minimal adverse effects?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CHICKEN OR EGG FOR ACCOUNTABILITY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the teacher happy before accountability or vice versa:</a:t>
            </a:r>
          </a:p>
          <a:p>
            <a:pPr lvl="1"/>
            <a:r>
              <a:rPr lang="en-US" dirty="0"/>
              <a:t>housing</a:t>
            </a:r>
          </a:p>
          <a:p>
            <a:pPr lvl="1"/>
            <a:r>
              <a:rPr lang="en-US" dirty="0"/>
              <a:t>Medicals</a:t>
            </a:r>
          </a:p>
          <a:p>
            <a:pPr lvl="1"/>
            <a:r>
              <a:rPr lang="en-US" dirty="0"/>
              <a:t>scholastic provisions</a:t>
            </a:r>
          </a:p>
          <a:p>
            <a:pPr lvl="1"/>
            <a:r>
              <a:rPr lang="en-US" dirty="0"/>
              <a:t>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Share our research and assessment products in relation to </a:t>
            </a:r>
            <a:r>
              <a:rPr lang="en-US" dirty="0" smtClean="0"/>
              <a:t>their use in improving </a:t>
            </a:r>
            <a:r>
              <a:rPr lang="en-US" dirty="0"/>
              <a:t>the quality of </a:t>
            </a:r>
            <a:r>
              <a:rPr lang="en-US" dirty="0" smtClean="0"/>
              <a:t>education: </a:t>
            </a:r>
          </a:p>
          <a:p>
            <a:pPr lvl="1"/>
            <a:r>
              <a:rPr lang="en-US" dirty="0" smtClean="0"/>
              <a:t>better </a:t>
            </a:r>
            <a:r>
              <a:rPr lang="en-US" dirty="0"/>
              <a:t>instruction and learning</a:t>
            </a:r>
          </a:p>
          <a:p>
            <a:pPr lvl="1"/>
            <a:r>
              <a:rPr lang="en-US" dirty="0"/>
              <a:t>accountability purposes to better performance of education implementers and improvement of learning</a:t>
            </a:r>
          </a:p>
          <a:p>
            <a:pPr lvl="1"/>
            <a:r>
              <a:rPr lang="en-US" dirty="0"/>
              <a:t>educational policy formulation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How well was the teacher trained?</a:t>
            </a:r>
          </a:p>
          <a:p>
            <a:r>
              <a:rPr lang="en-US" dirty="0"/>
              <a:t>What in service training does the teacher get? </a:t>
            </a:r>
          </a:p>
          <a:p>
            <a:r>
              <a:rPr lang="en-US" dirty="0"/>
              <a:t>Corrective </a:t>
            </a:r>
            <a:r>
              <a:rPr lang="en-US" dirty="0" smtClean="0"/>
              <a:t>inspection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EQUITY AND INCLUSIVITY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r>
              <a:rPr lang="en-US" dirty="0"/>
              <a:t>Does accommodation equate task demands on all learners:</a:t>
            </a:r>
          </a:p>
          <a:p>
            <a:pPr lvl="1"/>
            <a:r>
              <a:rPr lang="en-US" dirty="0"/>
              <a:t>Blind</a:t>
            </a:r>
          </a:p>
          <a:p>
            <a:pPr lvl="1"/>
            <a:r>
              <a:rPr lang="en-US" dirty="0"/>
              <a:t>Deaf</a:t>
            </a:r>
          </a:p>
          <a:p>
            <a:pPr lvl="1"/>
            <a:r>
              <a:rPr lang="en-US" dirty="0"/>
              <a:t>Physical disability</a:t>
            </a:r>
          </a:p>
          <a:p>
            <a:r>
              <a:rPr lang="en-US" dirty="0"/>
              <a:t>Do the accommodated tests measure the same constructs?</a:t>
            </a:r>
          </a:p>
          <a:p>
            <a:r>
              <a:rPr lang="en-US" dirty="0"/>
              <a:t>Do we cater for the specially gifted in our assessments?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INCLUSIVENESS EXPANDED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Communities:</a:t>
            </a:r>
          </a:p>
          <a:p>
            <a:r>
              <a:rPr lang="en-US" dirty="0"/>
              <a:t>Do we accommodate for opportunity to learn?</a:t>
            </a:r>
          </a:p>
          <a:p>
            <a:r>
              <a:rPr lang="en-US" dirty="0"/>
              <a:t>Comparability within and between 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Assessment is a powerful tool.</a:t>
            </a:r>
          </a:p>
          <a:p>
            <a:r>
              <a:rPr lang="en-US" dirty="0"/>
              <a:t>It is the eye of the educator.</a:t>
            </a:r>
          </a:p>
          <a:p>
            <a:r>
              <a:rPr lang="en-US" dirty="0"/>
              <a:t>The challenge is to act on what we see in order to guide education towards quality.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HERE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are also looking at</a:t>
            </a:r>
          </a:p>
          <a:p>
            <a:pPr lvl="1"/>
            <a:r>
              <a:rPr lang="en-US" dirty="0"/>
              <a:t>how assessment practices and reports are being used to foster equity and inclusivity of learners</a:t>
            </a:r>
          </a:p>
          <a:p>
            <a:pPr lvl="1"/>
            <a:r>
              <a:rPr lang="en-US" dirty="0"/>
              <a:t>the extent to which ICT has been harnessed for better assessment </a:t>
            </a:r>
            <a:r>
              <a:rPr lang="en-US" dirty="0" smtClean="0"/>
              <a:t>practice and use</a:t>
            </a:r>
            <a:endParaRPr lang="en-US" dirty="0"/>
          </a:p>
          <a:p>
            <a:pPr lvl="1"/>
            <a:r>
              <a:rPr lang="en-US" dirty="0"/>
              <a:t>how learners who may demonstrate preference to follow different educational pathways could be served with alternative assessment.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WITH SDGs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SDGs were born in Rio, 2012 </a:t>
            </a:r>
          </a:p>
          <a:p>
            <a:r>
              <a:rPr lang="en-US" dirty="0"/>
              <a:t>Replaced MDGs, effective 2016.</a:t>
            </a:r>
          </a:p>
          <a:p>
            <a:r>
              <a:rPr lang="en-US" dirty="0"/>
              <a:t>EFA in MDGs is being continued by goal number 4 in SDGs</a:t>
            </a:r>
          </a:p>
          <a:p>
            <a:r>
              <a:rPr lang="en-US" dirty="0"/>
              <a:t>EFA emphasized increase in primary enrolment; Goal number 4 of SDGs is emphasizing </a:t>
            </a:r>
            <a:r>
              <a:rPr lang="en-US" b="1" dirty="0"/>
              <a:t>quality of education.</a:t>
            </a:r>
          </a:p>
          <a:p>
            <a:r>
              <a:rPr lang="en-US" dirty="0"/>
              <a:t>Quality cannot be attained without action, looking back, making necessary adjustments and going forward.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Vehicle 		Curriculum</a:t>
            </a:r>
          </a:p>
          <a:p>
            <a:r>
              <a:rPr lang="en-US" dirty="0"/>
              <a:t>Road		Institutional infrastructure</a:t>
            </a:r>
          </a:p>
          <a:p>
            <a:r>
              <a:rPr lang="en-US" dirty="0"/>
              <a:t>Driver		Teacher and Manager</a:t>
            </a:r>
          </a:p>
          <a:p>
            <a:r>
              <a:rPr lang="en-US" dirty="0"/>
              <a:t>Traffic Officers	Educational planners/supervisors</a:t>
            </a:r>
          </a:p>
          <a:p>
            <a:r>
              <a:rPr lang="en-US" dirty="0"/>
              <a:t>Cameras		Researchers and Assessors</a:t>
            </a:r>
          </a:p>
          <a:p>
            <a:r>
              <a:rPr lang="en-US" dirty="0"/>
              <a:t>GPS		ASSESSMENT INFORMATION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ASSESSMENTS ARE WE TALKING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Summative Examinations</a:t>
            </a:r>
          </a:p>
          <a:p>
            <a:r>
              <a:rPr lang="en-US" dirty="0"/>
              <a:t>Survey Studies</a:t>
            </a:r>
          </a:p>
          <a:p>
            <a:r>
              <a:rPr lang="en-US" dirty="0"/>
              <a:t>Other </a:t>
            </a:r>
            <a:r>
              <a:rPr lang="en-US" dirty="0" err="1"/>
              <a:t>standardised</a:t>
            </a:r>
            <a:r>
              <a:rPr lang="en-US" dirty="0"/>
              <a:t> tests not discussed in this presentation</a:t>
            </a:r>
          </a:p>
          <a:p>
            <a:endParaRPr lang="en-US" dirty="0"/>
          </a:p>
          <a:p>
            <a:r>
              <a:rPr lang="en-US" dirty="0"/>
              <a:t>As we review them focus on whether they are best suited for supplying information on our themes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SUMMATIVE EXAMINATIONS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End of primary</a:t>
            </a:r>
          </a:p>
          <a:p>
            <a:r>
              <a:rPr lang="en-US" dirty="0"/>
              <a:t>End of Junior Secondary</a:t>
            </a:r>
          </a:p>
          <a:p>
            <a:r>
              <a:rPr lang="en-US" dirty="0"/>
              <a:t>End of Senior Secondary</a:t>
            </a:r>
          </a:p>
          <a:p>
            <a:r>
              <a:rPr lang="en-US" dirty="0"/>
              <a:t>Technical</a:t>
            </a:r>
          </a:p>
          <a:p>
            <a:r>
              <a:rPr lang="en-US" dirty="0"/>
              <a:t>Business</a:t>
            </a:r>
          </a:p>
          <a:p>
            <a:r>
              <a:rPr lang="en-US" dirty="0"/>
              <a:t>Other tertiary levels </a:t>
            </a:r>
            <a:r>
              <a:rPr lang="en-US" dirty="0" smtClean="0"/>
              <a:t>relevant</a:t>
            </a:r>
          </a:p>
          <a:p>
            <a:r>
              <a:rPr lang="en-GB" dirty="0" smtClean="0"/>
              <a:t>Pre-primary?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THE EXAMINATIONS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Gauge achievement levels of individuals</a:t>
            </a:r>
          </a:p>
          <a:p>
            <a:r>
              <a:rPr lang="en-US" dirty="0"/>
              <a:t>Selection</a:t>
            </a:r>
          </a:p>
          <a:p>
            <a:r>
              <a:rPr lang="en-US" dirty="0"/>
              <a:t>Certification</a:t>
            </a:r>
          </a:p>
          <a:p>
            <a:r>
              <a:rPr lang="en-US" dirty="0"/>
              <a:t>Other uses may be argued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2700</TotalTime>
  <Words>1185</Words>
  <Application>Microsoft Office PowerPoint</Application>
  <PresentationFormat>On-screen Show (4:3)</PresentationFormat>
  <Paragraphs>200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 Unicode MS</vt:lpstr>
      <vt:lpstr>Tw Cen MT</vt:lpstr>
      <vt:lpstr>Wingdings</vt:lpstr>
      <vt:lpstr>Wingdings 2</vt:lpstr>
      <vt:lpstr>Median</vt:lpstr>
      <vt:lpstr>the 13th Conference of Southern Africa Association for Educational Assessment (SAAEA)  Cyprian Cele May 21, 2019, Gaborone, Botswana</vt:lpstr>
      <vt:lpstr>EMPHASISED YESTERDAY</vt:lpstr>
      <vt:lpstr>WHY ARE WE HERE?</vt:lpstr>
      <vt:lpstr>WHY HERE (CONT)</vt:lpstr>
      <vt:lpstr>CONSISTENCY WITH SDGs</vt:lpstr>
      <vt:lpstr>DRIVING FORWARD</vt:lpstr>
      <vt:lpstr>WHAT ASSESSMENTS ARE WE TALKING ABOUT?</vt:lpstr>
      <vt:lpstr>SUMMATIVE EXAMINATIONS</vt:lpstr>
      <vt:lpstr>PURPOSES OF THE EXAMINATIONS</vt:lpstr>
      <vt:lpstr>EXAMINATION DESIGN</vt:lpstr>
      <vt:lpstr>OUTPUT</vt:lpstr>
      <vt:lpstr>COMMUNICATING TO STAKEHOLDERS AND PUBLIC</vt:lpstr>
      <vt:lpstr>SURVEY STUDIES</vt:lpstr>
      <vt:lpstr>REGIONAL EXAMPLES</vt:lpstr>
      <vt:lpstr>INTERNATIONAL EXAMPLES</vt:lpstr>
      <vt:lpstr>SURVEY STUDY PURPOSES</vt:lpstr>
      <vt:lpstr>DESIGN</vt:lpstr>
      <vt:lpstr>PROCESS</vt:lpstr>
      <vt:lpstr>PROCESSING</vt:lpstr>
      <vt:lpstr>OUTPUT</vt:lpstr>
      <vt:lpstr>DO THE PROCESS AND PRODUCT HELP IN </vt:lpstr>
      <vt:lpstr>QUESTIONS AND ANSWERS</vt:lpstr>
      <vt:lpstr>INTERNAL ASSESSMENT AND LEARNING IMPROVEMENT</vt:lpstr>
      <vt:lpstr>EXTERNAL EXAMINATION REPORTS TO SUPPORT LEARNING</vt:lpstr>
      <vt:lpstr>EXAMINATION USE (CONT)</vt:lpstr>
      <vt:lpstr>SURVEY STUDIES (exams +)</vt:lpstr>
      <vt:lpstr>ACCOUNTABILITY AND LEARNING IMPROVEMENT</vt:lpstr>
      <vt:lpstr>ACCOUNTABILITY FOR LEARNING IMPROVEMENT II</vt:lpstr>
      <vt:lpstr> CHICKEN OR EGG FOR ACCOUNTABILITY</vt:lpstr>
      <vt:lpstr>TEACHER READINESS</vt:lpstr>
      <vt:lpstr>EQUITY AND INCLUSIVITY</vt:lpstr>
      <vt:lpstr>INCLUSIVENESS EXPANDED</vt:lpstr>
      <vt:lpstr>CONCLUDING REMARKS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Keynote address given at the 13th Conference of Southern Africa Association for Educational Assessment (SAAEA) May 21, 2019, Gaborone, Botswana Cyprian Cele</dc:title>
  <dc:creator>Primary User</dc:creator>
  <cp:lastModifiedBy>user</cp:lastModifiedBy>
  <cp:revision>147</cp:revision>
  <dcterms:created xsi:type="dcterms:W3CDTF">2019-05-15T15:50:03Z</dcterms:created>
  <dcterms:modified xsi:type="dcterms:W3CDTF">2019-05-20T12:42:48Z</dcterms:modified>
</cp:coreProperties>
</file>